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4" r:id="rId4"/>
    <p:sldMasterId id="2147483667" r:id="rId5"/>
  </p:sldMasterIdLst>
  <p:notesMasterIdLst>
    <p:notesMasterId r:id="rId7"/>
  </p:notesMasterIdLst>
  <p:handoutMasterIdLst>
    <p:handoutMasterId r:id="rId8"/>
  </p:handoutMasterIdLst>
  <p:sldIdLst>
    <p:sldId id="474" r:id="rId6"/>
  </p:sldIdLst>
  <p:sldSz cx="9906000" cy="6858000" type="A4"/>
  <p:notesSz cx="6858000" cy="9144000"/>
  <p:embeddedFontLst>
    <p:embeddedFont>
      <p:font typeface="ABeeZee" panose="020B0604020202020204" charset="0"/>
      <p:regular r:id="rId9"/>
      <p:bold r:id="rId10"/>
      <p:italic r:id="rId11"/>
      <p:boldItalic r:id="rId12"/>
    </p:embeddedFont>
    <p:embeddedFont>
      <p:font typeface="ABeeZee" panose="020B0604020202020204" charset="0"/>
      <p:regular r:id="rId9"/>
      <p:bold r:id="rId10"/>
      <p:italic r:id="rId11"/>
      <p:boldItalic r:id="rId12"/>
    </p:embeddedFont>
    <p:embeddedFont>
      <p:font typeface="Roboto" panose="02000000000000000000" pitchFamily="2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it Outline" id="{4B5A7632-071C-4311-9B5E-BDF1D76673F2}">
          <p14:sldIdLst>
            <p14:sldId id="47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7CCC5D-DC49-38E4-553A-289235DB0661}" name="Proofed" initials="P" userId="Proofed" providerId="None"/>
  <p188:author id="{84FAD479-02D9-AE1D-96CE-0E81AC46F11F}" name="Faye Johnson" initials="FJ" userId="S::faye.johnson@unitedlearning.org.uk::d8615b50-3036-4b21-8316-81c27d61a7ed" providerId="AD"/>
  <p188:author id="{70DA739A-678B-5775-597A-1902209A38AD}" name="Alicia Shanks" initials="AS" userId="S::alicia.shanks@unitedlearning.org.uk::3c82d5bd-0894-471d-8f79-880187f0fd4b" providerId="AD"/>
  <p188:author id="{C833E4BA-E012-CD07-1FD3-0F30CCFF34BF}" name="Charlie Cutler" initials="CC" userId="S::Charlie.Cutler@unitedlearning.org.uk::c5b094de-3707-4aae-994d-70175e9a146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ie Cutler" initials="CC" lastIdx="15" clrIdx="0">
    <p:extLst>
      <p:ext uri="{19B8F6BF-5375-455C-9EA6-DF929625EA0E}">
        <p15:presenceInfo xmlns:p15="http://schemas.microsoft.com/office/powerpoint/2012/main" userId="S::Charlie.Cutler@unitedlearning.org.uk::c5b094de-3707-4aae-994d-70175e9a1467" providerId="AD"/>
      </p:ext>
    </p:extLst>
  </p:cmAuthor>
  <p:cmAuthor id="2" name="Proofed" initials="PI" lastIdx="4" clrIdx="1">
    <p:extLst>
      <p:ext uri="{19B8F6BF-5375-455C-9EA6-DF929625EA0E}">
        <p15:presenceInfo xmlns:p15="http://schemas.microsoft.com/office/powerpoint/2012/main" userId="Proofe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4E2"/>
    <a:srgbClr val="E5E4F1"/>
    <a:srgbClr val="999999"/>
    <a:srgbClr val="B9B8BD"/>
    <a:srgbClr val="B4AFBF"/>
    <a:srgbClr val="48355B"/>
    <a:srgbClr val="8262A6"/>
    <a:srgbClr val="D55D5D"/>
    <a:srgbClr val="C2C2C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7" autoAdjust="0"/>
    <p:restoredTop sz="88832" autoAdjust="0"/>
  </p:normalViewPr>
  <p:slideViewPr>
    <p:cSldViewPr snapToGrid="0">
      <p:cViewPr varScale="1">
        <p:scale>
          <a:sx n="90" d="100"/>
          <a:sy n="90" d="100"/>
        </p:scale>
        <p:origin x="5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3.fntdata"/><Relationship Id="rId5" Type="http://schemas.openxmlformats.org/officeDocument/2006/relationships/slideMaster" Target="slideMasters/slideMaster2.xml"/><Relationship Id="rId15" Type="http://schemas.openxmlformats.org/officeDocument/2006/relationships/font" Target="fonts/font7.fntdata"/><Relationship Id="rId23" Type="http://schemas.microsoft.com/office/2018/10/relationships/authors" Target="authors.xml"/><Relationship Id="rId10" Type="http://schemas.openxmlformats.org/officeDocument/2006/relationships/font" Target="fonts/font2.fntdata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Lewis" userId="ec7f32bc-6f8d-49d4-813c-f1068aa6397c" providerId="ADAL" clId="{62289129-F5F4-47E3-9ABF-8C399AB26B12}"/>
    <pc:docChg chg="modSld">
      <pc:chgData name="Hannah Lewis" userId="ec7f32bc-6f8d-49d4-813c-f1068aa6397c" providerId="ADAL" clId="{62289129-F5F4-47E3-9ABF-8C399AB26B12}" dt="2024-08-29T10:54:34.165" v="23" actId="1036"/>
      <pc:docMkLst>
        <pc:docMk/>
      </pc:docMkLst>
      <pc:sldChg chg="modSp mod">
        <pc:chgData name="Hannah Lewis" userId="ec7f32bc-6f8d-49d4-813c-f1068aa6397c" providerId="ADAL" clId="{62289129-F5F4-47E3-9ABF-8C399AB26B12}" dt="2024-08-29T10:54:34.165" v="23" actId="1036"/>
        <pc:sldMkLst>
          <pc:docMk/>
          <pc:sldMk cId="53577590" sldId="474"/>
        </pc:sldMkLst>
        <pc:spChg chg="mod">
          <ac:chgData name="Hannah Lewis" userId="ec7f32bc-6f8d-49d4-813c-f1068aa6397c" providerId="ADAL" clId="{62289129-F5F4-47E3-9ABF-8C399AB26B12}" dt="2024-08-29T10:53:14.957" v="1" actId="20577"/>
          <ac:spMkLst>
            <pc:docMk/>
            <pc:sldMk cId="53577590" sldId="474"/>
            <ac:spMk id="13" creationId="{B80E4E46-877F-7519-3B72-96346A4F77E9}"/>
          </ac:spMkLst>
        </pc:spChg>
        <pc:spChg chg="mod">
          <ac:chgData name="Hannah Lewis" userId="ec7f32bc-6f8d-49d4-813c-f1068aa6397c" providerId="ADAL" clId="{62289129-F5F4-47E3-9ABF-8C399AB26B12}" dt="2024-08-29T10:54:34.165" v="23" actId="1036"/>
          <ac:spMkLst>
            <pc:docMk/>
            <pc:sldMk cId="53577590" sldId="474"/>
            <ac:spMk id="15" creationId="{D1A3C69E-AD3B-5D88-7CF5-3D9BB67FF889}"/>
          </ac:spMkLst>
        </pc:spChg>
        <pc:spChg chg="mod">
          <ac:chgData name="Hannah Lewis" userId="ec7f32bc-6f8d-49d4-813c-f1068aa6397c" providerId="ADAL" clId="{62289129-F5F4-47E3-9ABF-8C399AB26B12}" dt="2024-08-29T10:53:49.695" v="12" actId="20577"/>
          <ac:spMkLst>
            <pc:docMk/>
            <pc:sldMk cId="53577590" sldId="474"/>
            <ac:spMk id="53" creationId="{AC739EA8-786B-EC3E-C194-7EC5981CE957}"/>
          </ac:spMkLst>
        </pc:spChg>
        <pc:graphicFrameChg chg="mod">
          <ac:chgData name="Hannah Lewis" userId="ec7f32bc-6f8d-49d4-813c-f1068aa6397c" providerId="ADAL" clId="{62289129-F5F4-47E3-9ABF-8C399AB26B12}" dt="2024-08-29T10:54:32.454" v="19" actId="1036"/>
          <ac:graphicFrameMkLst>
            <pc:docMk/>
            <pc:sldMk cId="53577590" sldId="474"/>
            <ac:graphicFrameMk id="16" creationId="{C5B89637-D10B-AC94-2870-52C33999C862}"/>
          </ac:graphicFrameMkLst>
        </pc:graphicFrameChg>
      </pc:sldChg>
    </pc:docChg>
  </pc:docChgLst>
  <pc:docChgLst>
    <pc:chgData name="Dawn Underwood" userId="dbde930d2247b3af" providerId="LiveId" clId="{1AB6AC09-5033-42C5-8B0B-98D664B74C8D}"/>
    <pc:docChg chg="modSld">
      <pc:chgData name="Dawn Underwood" userId="dbde930d2247b3af" providerId="LiveId" clId="{1AB6AC09-5033-42C5-8B0B-98D664B74C8D}" dt="2024-08-19T02:02:40.676" v="150" actId="20577"/>
      <pc:docMkLst>
        <pc:docMk/>
      </pc:docMkLst>
      <pc:sldChg chg="modSp mod modNotesTx">
        <pc:chgData name="Dawn Underwood" userId="dbde930d2247b3af" providerId="LiveId" clId="{1AB6AC09-5033-42C5-8B0B-98D664B74C8D}" dt="2024-08-19T02:02:40.676" v="150" actId="20577"/>
        <pc:sldMkLst>
          <pc:docMk/>
          <pc:sldMk cId="53577590" sldId="474"/>
        </pc:sldMkLst>
        <pc:spChg chg="mod">
          <ac:chgData name="Dawn Underwood" userId="dbde930d2247b3af" providerId="LiveId" clId="{1AB6AC09-5033-42C5-8B0B-98D664B74C8D}" dt="2024-08-19T02:02:40.676" v="150" actId="20577"/>
          <ac:spMkLst>
            <pc:docMk/>
            <pc:sldMk cId="53577590" sldId="474"/>
            <ac:spMk id="8" creationId="{331CE33F-FFD0-07A0-7A3C-5785AC2E30E5}"/>
          </ac:spMkLst>
        </pc:spChg>
        <pc:spChg chg="mod">
          <ac:chgData name="Dawn Underwood" userId="dbde930d2247b3af" providerId="LiveId" clId="{1AB6AC09-5033-42C5-8B0B-98D664B74C8D}" dt="2024-08-19T01:41:07.047" v="78" actId="20577"/>
          <ac:spMkLst>
            <pc:docMk/>
            <pc:sldMk cId="53577590" sldId="474"/>
            <ac:spMk id="12" creationId="{3226F330-C32B-B575-15CD-80A2CD275029}"/>
          </ac:spMkLst>
        </pc:spChg>
        <pc:graphicFrameChg chg="modGraphic">
          <ac:chgData name="Dawn Underwood" userId="dbde930d2247b3af" providerId="LiveId" clId="{1AB6AC09-5033-42C5-8B0B-98D664B74C8D}" dt="2024-08-17T08:29:04.668" v="6" actId="20577"/>
          <ac:graphicFrameMkLst>
            <pc:docMk/>
            <pc:sldMk cId="53577590" sldId="474"/>
            <ac:graphicFrameMk id="7" creationId="{4F57E610-6FA4-D1BF-1849-686F74BDDC61}"/>
          </ac:graphicFrameMkLst>
        </pc:graphicFrameChg>
        <pc:graphicFrameChg chg="modGraphic">
          <ac:chgData name="Dawn Underwood" userId="dbde930d2247b3af" providerId="LiveId" clId="{1AB6AC09-5033-42C5-8B0B-98D664B74C8D}" dt="2024-08-17T08:29:49.976" v="8" actId="20577"/>
          <ac:graphicFrameMkLst>
            <pc:docMk/>
            <pc:sldMk cId="53577590" sldId="474"/>
            <ac:graphicFrameMk id="9" creationId="{5DC3B5BD-8682-DB3F-E610-4EB436C890C3}"/>
          </ac:graphicFrameMkLst>
        </pc:graphicFrameChg>
        <pc:graphicFrameChg chg="modGraphic">
          <ac:chgData name="Dawn Underwood" userId="dbde930d2247b3af" providerId="LiveId" clId="{1AB6AC09-5033-42C5-8B0B-98D664B74C8D}" dt="2024-08-17T08:35:30.429" v="33" actId="20577"/>
          <ac:graphicFrameMkLst>
            <pc:docMk/>
            <pc:sldMk cId="53577590" sldId="474"/>
            <ac:graphicFrameMk id="10" creationId="{844118FD-7E4F-690D-8654-4EEA5429497C}"/>
          </ac:graphicFrameMkLst>
        </pc:graphicFrameChg>
        <pc:graphicFrameChg chg="modGraphic">
          <ac:chgData name="Dawn Underwood" userId="dbde930d2247b3af" providerId="LiveId" clId="{1AB6AC09-5033-42C5-8B0B-98D664B74C8D}" dt="2024-08-17T08:36:22.974" v="61" actId="20577"/>
          <ac:graphicFrameMkLst>
            <pc:docMk/>
            <pc:sldMk cId="53577590" sldId="474"/>
            <ac:graphicFrameMk id="16" creationId="{C5B89637-D10B-AC94-2870-52C33999C862}"/>
          </ac:graphicFrameMkLst>
        </pc:graphicFrameChg>
        <pc:graphicFrameChg chg="modGraphic">
          <ac:chgData name="Dawn Underwood" userId="dbde930d2247b3af" providerId="LiveId" clId="{1AB6AC09-5033-42C5-8B0B-98D664B74C8D}" dt="2024-08-19T01:57:43.144" v="110" actId="20577"/>
          <ac:graphicFrameMkLst>
            <pc:docMk/>
            <pc:sldMk cId="53577590" sldId="474"/>
            <ac:graphicFrameMk id="22" creationId="{A17ABDCC-0A38-0423-1F47-8E4A5A0BFC84}"/>
          </ac:graphicFrameMkLst>
        </pc:graphicFrameChg>
        <pc:graphicFrameChg chg="modGraphic">
          <ac:chgData name="Dawn Underwood" userId="dbde930d2247b3af" providerId="LiveId" clId="{1AB6AC09-5033-42C5-8B0B-98D664B74C8D}" dt="2024-08-19T02:00:31.662" v="148" actId="20577"/>
          <ac:graphicFrameMkLst>
            <pc:docMk/>
            <pc:sldMk cId="53577590" sldId="474"/>
            <ac:graphicFrameMk id="23" creationId="{6925851F-E27B-FD4D-2173-3B3D289F1782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042433-7471-4BF9-9454-362971E083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426AA-D9C7-4D34-926F-EEDA1CC247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B0CAA-05EE-4C9B-87E1-B84DD3F9BCC4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AA67F-0E09-493E-B802-2C4BF9A8D3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40010E-F8C8-404A-82FF-B1A0AE7B82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F0B46-7623-4305-AEF1-309F386B26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6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D3110-32D0-4452-834B-9411AA728368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F7F3D-A76E-462C-91BC-6AD2B2EF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3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i="0" dirty="0"/>
              <a:t>Images: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All images – United Learning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939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96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6451393" y="3108852"/>
            <a:ext cx="6583334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1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5BF6F-F1CD-2D62-596D-FB968C2E52A0}"/>
              </a:ext>
            </a:extLst>
          </p:cNvPr>
          <p:cNvSpPr/>
          <p:nvPr userDrawn="1"/>
        </p:nvSpPr>
        <p:spPr>
          <a:xfrm rot="5400000">
            <a:off x="6449926" y="3107603"/>
            <a:ext cx="6586267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11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72A5E7-274A-395E-21EF-898BCF9C39B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52FCB5-446D-0733-0A9B-FCCF1C282FC0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342892-55FB-9368-26D2-BCCAB8498DF7}"/>
              </a:ext>
            </a:extLst>
          </p:cNvPr>
          <p:cNvSpPr/>
          <p:nvPr userDrawn="1"/>
        </p:nvSpPr>
        <p:spPr>
          <a:xfrm rot="5400000">
            <a:off x="8654183" y="907292"/>
            <a:ext cx="2186362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74B38B-CDEB-E7E9-CFAB-C61D409A7331}"/>
              </a:ext>
            </a:extLst>
          </p:cNvPr>
          <p:cNvSpPr txBox="1"/>
          <p:nvPr userDrawn="1"/>
        </p:nvSpPr>
        <p:spPr>
          <a:xfrm rot="16200000">
            <a:off x="8651557" y="914667"/>
            <a:ext cx="21863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Autumn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971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A1988-4C35-1646-0209-E52E4FEE75E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F10F7-E3A0-A6F7-FA9B-8FB2751E03F1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66D1E3-517B-A2C7-25E7-EFA7F731BDC9}"/>
              </a:ext>
            </a:extLst>
          </p:cNvPr>
          <p:cNvSpPr/>
          <p:nvPr userDrawn="1"/>
        </p:nvSpPr>
        <p:spPr>
          <a:xfrm rot="5400000">
            <a:off x="8660258" y="3094868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0DED0D-BC10-9BE0-198A-7320E31B6494}"/>
              </a:ext>
            </a:extLst>
          </p:cNvPr>
          <p:cNvSpPr txBox="1"/>
          <p:nvPr userDrawn="1"/>
        </p:nvSpPr>
        <p:spPr>
          <a:xfrm rot="16200000">
            <a:off x="8652632" y="3102243"/>
            <a:ext cx="2194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Spring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012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A1988-4C35-1646-0209-E52E4FEE75E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F10F7-E3A0-A6F7-FA9B-8FB2751E03F1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0CD5BE-0CC7-C964-13DD-A9D6444FD772}"/>
              </a:ext>
            </a:extLst>
          </p:cNvPr>
          <p:cNvSpPr/>
          <p:nvPr userDrawn="1"/>
        </p:nvSpPr>
        <p:spPr>
          <a:xfrm rot="5400000">
            <a:off x="8656291" y="5300551"/>
            <a:ext cx="2202489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ABeeZee" panose="020B0604020202020204" charset="0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5D4B74-9317-12CC-D5C7-23BB953BB2D8}"/>
              </a:ext>
            </a:extLst>
          </p:cNvPr>
          <p:cNvSpPr txBox="1"/>
          <p:nvPr userDrawn="1"/>
        </p:nvSpPr>
        <p:spPr>
          <a:xfrm rot="16200000">
            <a:off x="8652632" y="5328563"/>
            <a:ext cx="2194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Summer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8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A7E4AB-284A-9FAD-5D81-D3947C793E48}"/>
              </a:ext>
            </a:extLst>
          </p:cNvPr>
          <p:cNvSpPr/>
          <p:nvPr userDrawn="1"/>
        </p:nvSpPr>
        <p:spPr>
          <a:xfrm>
            <a:off x="49939" y="279647"/>
            <a:ext cx="6203769" cy="410012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0AD36F-9F47-93E7-68DA-9D31B04EC20F}"/>
              </a:ext>
            </a:extLst>
          </p:cNvPr>
          <p:cNvSpPr/>
          <p:nvPr userDrawn="1"/>
        </p:nvSpPr>
        <p:spPr>
          <a:xfrm>
            <a:off x="49939" y="50141"/>
            <a:ext cx="9806122" cy="6528212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BE6A53E-99FE-A687-A6B5-360D0D4A5C39}"/>
              </a:ext>
            </a:extLst>
          </p:cNvPr>
          <p:cNvGrpSpPr/>
          <p:nvPr userDrawn="1"/>
        </p:nvGrpSpPr>
        <p:grpSpPr>
          <a:xfrm>
            <a:off x="-746166" y="6217602"/>
            <a:ext cx="1555380" cy="1321435"/>
            <a:chOff x="-746166" y="6217602"/>
            <a:chExt cx="1555380" cy="1321435"/>
          </a:xfrm>
        </p:grpSpPr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5DBE3411-C1D7-86A2-0A20-2E651C6D6FF9}"/>
                </a:ext>
              </a:extLst>
            </p:cNvPr>
            <p:cNvSpPr/>
            <p:nvPr userDrawn="1"/>
          </p:nvSpPr>
          <p:spPr>
            <a:xfrm>
              <a:off x="-746166" y="6217602"/>
              <a:ext cx="1555380" cy="1321435"/>
            </a:xfrm>
            <a:prstGeom prst="arc">
              <a:avLst>
                <a:gd name="adj1" fmla="val 16252508"/>
                <a:gd name="adj2" fmla="val 20226505"/>
              </a:avLst>
            </a:prstGeom>
            <a:solidFill>
              <a:sysClr val="window" lastClr="FFFFFF"/>
            </a:solidFill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8B8BE7F-5AB1-2D98-875E-543856FE6B4A}"/>
                </a:ext>
              </a:extLst>
            </p:cNvPr>
            <p:cNvSpPr/>
            <p:nvPr userDrawn="1"/>
          </p:nvSpPr>
          <p:spPr>
            <a:xfrm>
              <a:off x="6125" y="6227445"/>
              <a:ext cx="45719" cy="8763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83D9C042-77C2-0EB6-F1E0-1B462CE63F93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9" y="6388663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08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BeeZee" panose="020B060402020202020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0" y="0"/>
            <a:ext cx="9921315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292963" y="6567595"/>
            <a:ext cx="9631878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47610" y="6530513"/>
            <a:ext cx="9858390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26CF58C-35B7-4ACA-9825-902E71CDE024}"/>
              </a:ext>
            </a:extLst>
          </p:cNvPr>
          <p:cNvSpPr txBox="1">
            <a:spLocks/>
          </p:cNvSpPr>
          <p:nvPr userDrawn="1"/>
        </p:nvSpPr>
        <p:spPr>
          <a:xfrm>
            <a:off x="2026583" y="6594683"/>
            <a:ext cx="5852834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n w="12700">
                  <a:noFill/>
                </a:ln>
                <a:solidFill>
                  <a:schemeClr val="bg2"/>
                </a:solidFill>
              </a:rPr>
              <a:t>Teacher Pack  |  Geography  |  Year 7  |  Spring 1 |  </a:t>
            </a:r>
            <a:r>
              <a:rPr lang="en-US" sz="900" b="1">
                <a:ln w="12700">
                  <a:noFill/>
                </a:ln>
                <a:solidFill>
                  <a:schemeClr val="accent1"/>
                </a:solidFill>
              </a:rPr>
              <a:t>Unit title </a:t>
            </a:r>
            <a:endParaRPr lang="en-GB" sz="900" b="1" dirty="0">
              <a:ln w="12700">
                <a:noFill/>
              </a:ln>
              <a:solidFill>
                <a:schemeClr val="accent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636252" y="6270116"/>
            <a:ext cx="1260323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5" y="4352552"/>
              <a:ext cx="731916" cy="588654"/>
            </a:xfrm>
            <a:prstGeom prst="rect">
              <a:avLst/>
            </a:prstGeom>
          </p:spPr>
        </p:pic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C45D1-8A1B-2FE6-98EA-07500312C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03235"/>
            <a:ext cx="8543925" cy="524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6B593-A629-3962-1B97-99ADA71BB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627458"/>
            <a:ext cx="8543925" cy="1382430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3" r:id="rId3"/>
    <p:sldLayoutId id="2147483674" r:id="rId4"/>
    <p:sldLayoutId id="214748367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BeeZee" panose="020B0604020202020204" charset="0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0" indent="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7">
            <a:extLst>
              <a:ext uri="{FF2B5EF4-FFF2-40B4-BE49-F238E27FC236}">
                <a16:creationId xmlns:a16="http://schemas.microsoft.com/office/drawing/2014/main" id="{3226F330-C32B-B575-15CD-80A2CD275029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7.03: </a:t>
            </a:r>
            <a:r>
              <a:rPr lang="en-US" sz="2400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Development</a:t>
            </a:r>
            <a:endParaRPr lang="en-GB" sz="105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Subtitle 8">
            <a:extLst>
              <a:ext uri="{FF2B5EF4-FFF2-40B4-BE49-F238E27FC236}">
                <a16:creationId xmlns:a16="http://schemas.microsoft.com/office/drawing/2014/main" id="{B80E4E46-877F-7519-3B72-96346A4F77E9}"/>
              </a:ext>
            </a:extLst>
          </p:cNvPr>
          <p:cNvSpPr txBox="1">
            <a:spLocks/>
          </p:cNvSpPr>
          <p:nvPr/>
        </p:nvSpPr>
        <p:spPr>
          <a:xfrm>
            <a:off x="5033010" y="6576695"/>
            <a:ext cx="4872990" cy="281305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kern="1200" dirty="0">
                <a:solidFill>
                  <a:schemeClr val="tx1">
                    <a:lumMod val="50000"/>
                  </a:schemeClr>
                </a:solidFill>
                <a:effectLst/>
                <a:latin typeface="ABeeZee"/>
                <a:ea typeface="Calibri" panose="020F0502020204030204" pitchFamily="34" charset="0"/>
                <a:cs typeface="Times New Roman" panose="02020603050405020304" pitchFamily="18" charset="0"/>
              </a:rPr>
              <a:t>Geography | 7.03 – Development | Knowledge </a:t>
            </a:r>
            <a:r>
              <a:rPr lang="en-US" sz="1000" dirty="0">
                <a:solidFill>
                  <a:schemeClr val="tx1">
                    <a:lumMod val="50000"/>
                  </a:schemeClr>
                </a:solidFill>
                <a:latin typeface="ABeeZee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1000" kern="1200" dirty="0">
                <a:solidFill>
                  <a:schemeClr val="tx1">
                    <a:lumMod val="50000"/>
                  </a:schemeClr>
                </a:solidFill>
                <a:effectLst/>
                <a:latin typeface="ABeeZee"/>
                <a:ea typeface="Calibri" panose="020F0502020204030204" pitchFamily="34" charset="0"/>
                <a:cs typeface="Times New Roman" panose="02020603050405020304" pitchFamily="18" charset="0"/>
              </a:rPr>
              <a:t>rganiser</a:t>
            </a:r>
            <a:endParaRPr lang="en-GB" sz="1100" dirty="0">
              <a:solidFill>
                <a:schemeClr val="tx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Rectangle 11">
            <a:extLst>
              <a:ext uri="{FF2B5EF4-FFF2-40B4-BE49-F238E27FC236}">
                <a16:creationId xmlns:a16="http://schemas.microsoft.com/office/drawing/2014/main" id="{AC739EA8-786B-EC3E-C194-7EC5981CE957}"/>
              </a:ext>
            </a:extLst>
          </p:cNvPr>
          <p:cNvSpPr/>
          <p:nvPr/>
        </p:nvSpPr>
        <p:spPr>
          <a:xfrm flipH="1">
            <a:off x="6994943" y="959683"/>
            <a:ext cx="2876040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 and E) Development Projects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CD73252B-7A58-6162-3C30-51E449718FA8}"/>
              </a:ext>
            </a:extLst>
          </p:cNvPr>
          <p:cNvSpPr/>
          <p:nvPr/>
        </p:nvSpPr>
        <p:spPr>
          <a:xfrm>
            <a:off x="35017" y="740867"/>
            <a:ext cx="1908000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4F57E610-6FA4-D1BF-1849-686F74BDDC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411404"/>
              </p:ext>
            </p:extLst>
          </p:nvPr>
        </p:nvGraphicFramePr>
        <p:xfrm>
          <a:off x="134119" y="1024607"/>
          <a:ext cx="3217725" cy="2848759"/>
        </p:xfrm>
        <a:graphic>
          <a:graphicData uri="http://schemas.openxmlformats.org/drawingml/2006/table">
            <a:tbl>
              <a:tblPr firstRow="1" bandRow="1"/>
              <a:tblGrid>
                <a:gridCol w="403221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2814504">
                  <a:extLst>
                    <a:ext uri="{9D8B030D-6E8A-4147-A177-3AD203B41FA5}">
                      <a16:colId xmlns:a16="http://schemas.microsoft.com/office/drawing/2014/main" val="1757883862"/>
                    </a:ext>
                  </a:extLst>
                </a:gridCol>
              </a:tblGrid>
              <a:tr h="463531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Across the world, the standard of living and quality of life can be very different.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dirty="0"/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4635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Countries therefore have different classifications based on the quality of life within them. 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4768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B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How developed a country is can be measured in different ways.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  <a:tr h="6629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900" b="1" i="0" dirty="0">
                          <a:solidFill>
                            <a:schemeClr val="bg1"/>
                          </a:solidFill>
                          <a:latin typeface="ABeeZee" panose="020B0604020202020204" charset="0"/>
                          <a:ea typeface="Roboto" panose="02000000000000000000" pitchFamily="2" charset="0"/>
                        </a:rPr>
                        <a:t>Development levels can vary within and between countries. There are many reasons why some countries are more developed than others. </a:t>
                      </a:r>
                      <a:endParaRPr lang="en-US" sz="900" b="1" i="0" dirty="0">
                        <a:solidFill>
                          <a:schemeClr val="bg1"/>
                        </a:solidFill>
                        <a:latin typeface="ABeeZee" panose="020B0604020202020204" charset="0"/>
                        <a:ea typeface="Roboto" panose="02000000000000000000" pitchFamily="2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406457"/>
                  </a:ext>
                </a:extLst>
              </a:tr>
              <a:tr h="7818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D,E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BeeZee" panose="020B0604020202020204" charset="0"/>
                          <a:ea typeface="Roboto" panose="02000000000000000000" pitchFamily="2" charset="0"/>
                          <a:cs typeface="+mn-cs"/>
                        </a:rPr>
                        <a:t>Countries can become more developed in many ways, including through economic growth from tourism, top-down development projects and bottom-up development projects.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276199"/>
                  </a:ext>
                </a:extLst>
              </a:tr>
            </a:tbl>
          </a:graphicData>
        </a:graphic>
      </p:graphicFrame>
      <p:sp>
        <p:nvSpPr>
          <p:cNvPr id="8" name="Rectangle 11">
            <a:extLst>
              <a:ext uri="{FF2B5EF4-FFF2-40B4-BE49-F238E27FC236}">
                <a16:creationId xmlns:a16="http://schemas.microsoft.com/office/drawing/2014/main" id="{331CE33F-FFD0-07A0-7A3C-5785AC2E30E5}"/>
              </a:ext>
            </a:extLst>
          </p:cNvPr>
          <p:cNvSpPr/>
          <p:nvPr/>
        </p:nvSpPr>
        <p:spPr>
          <a:xfrm>
            <a:off x="71687" y="4021663"/>
            <a:ext cx="2032322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A) Country classification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5DC3B5BD-8682-DB3F-E610-4EB436C890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915275"/>
              </p:ext>
            </p:extLst>
          </p:nvPr>
        </p:nvGraphicFramePr>
        <p:xfrm>
          <a:off x="118178" y="4281421"/>
          <a:ext cx="3217723" cy="1868980"/>
        </p:xfrm>
        <a:graphic>
          <a:graphicData uri="http://schemas.openxmlformats.org/drawingml/2006/table">
            <a:tbl>
              <a:tblPr firstRow="1" bandRow="1"/>
              <a:tblGrid>
                <a:gridCol w="153224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698618">
                  <a:extLst>
                    <a:ext uri="{9D8B030D-6E8A-4147-A177-3AD203B41FA5}">
                      <a16:colId xmlns:a16="http://schemas.microsoft.com/office/drawing/2014/main" val="1757883862"/>
                    </a:ext>
                  </a:extLst>
                </a:gridCol>
                <a:gridCol w="2365881">
                  <a:extLst>
                    <a:ext uri="{9D8B030D-6E8A-4147-A177-3AD203B41FA5}">
                      <a16:colId xmlns:a16="http://schemas.microsoft.com/office/drawing/2014/main" val="896555121"/>
                    </a:ext>
                  </a:extLst>
                </a:gridCol>
              </a:tblGrid>
              <a:tr h="5691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developed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countries with high standards of living, advanced infrastructure and strong economies.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5691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emerging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countries transitioning between developing and developed, showing rapid improvements in infrastructure.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7306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developing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countries with lower standards of living, less advanced infrastructure and economies that are growing but not yet strong.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</a:tbl>
          </a:graphicData>
        </a:graphic>
      </p:graphicFrame>
      <p:graphicFrame>
        <p:nvGraphicFramePr>
          <p:cNvPr id="10" name="Table 3">
            <a:extLst>
              <a:ext uri="{FF2B5EF4-FFF2-40B4-BE49-F238E27FC236}">
                <a16:creationId xmlns:a16="http://schemas.microsoft.com/office/drawing/2014/main" id="{844118FD-7E4F-690D-8654-4EEA54294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724922"/>
              </p:ext>
            </p:extLst>
          </p:nvPr>
        </p:nvGraphicFramePr>
        <p:xfrm>
          <a:off x="3452170" y="940453"/>
          <a:ext cx="3375040" cy="3068943"/>
        </p:xfrm>
        <a:graphic>
          <a:graphicData uri="http://schemas.openxmlformats.org/drawingml/2006/table">
            <a:tbl>
              <a:tblPr firstRow="1" bandRow="1"/>
              <a:tblGrid>
                <a:gridCol w="160715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831404">
                  <a:extLst>
                    <a:ext uri="{9D8B030D-6E8A-4147-A177-3AD203B41FA5}">
                      <a16:colId xmlns:a16="http://schemas.microsoft.com/office/drawing/2014/main" val="1757883862"/>
                    </a:ext>
                  </a:extLst>
                </a:gridCol>
                <a:gridCol w="2382921">
                  <a:extLst>
                    <a:ext uri="{9D8B030D-6E8A-4147-A177-3AD203B41FA5}">
                      <a16:colId xmlns:a16="http://schemas.microsoft.com/office/drawing/2014/main" val="896555121"/>
                    </a:ext>
                  </a:extLst>
                </a:gridCol>
              </a:tblGrid>
              <a:tr h="3715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GNI per capita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average income of a country's citizens.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4447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infant mortality rate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number of babies that do not survive to one year old per 1,000 births.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3715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life expectancy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average number of years a person is expected to live.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  <a:tr h="51876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literacy rate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percentage of people in a specific age group, typically aged 15 and above, who can read and write.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752734"/>
                  </a:ext>
                </a:extLst>
              </a:tr>
              <a:tr h="51876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5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average years of schooling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average number of years of education that individuals aged 25 and older have completed.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308800"/>
                  </a:ext>
                </a:extLst>
              </a:tr>
              <a:tr h="66593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6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Human Development Index (HDI)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a composite measure of development that is used to categorise the development of countries using GNI per capita, life expectancy and average years of schooling.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603824"/>
                  </a:ext>
                </a:extLst>
              </a:tr>
            </a:tbl>
          </a:graphicData>
        </a:graphic>
      </p:graphicFrame>
      <p:sp>
        <p:nvSpPr>
          <p:cNvPr id="14" name="Rectangle 11">
            <a:extLst>
              <a:ext uri="{FF2B5EF4-FFF2-40B4-BE49-F238E27FC236}">
                <a16:creationId xmlns:a16="http://schemas.microsoft.com/office/drawing/2014/main" id="{0DF1B0C5-A277-5975-3685-2CA2D271BCE5}"/>
              </a:ext>
            </a:extLst>
          </p:cNvPr>
          <p:cNvSpPr/>
          <p:nvPr/>
        </p:nvSpPr>
        <p:spPr>
          <a:xfrm>
            <a:off x="3452169" y="728745"/>
            <a:ext cx="2366277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B) Measuring development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D1A3C69E-AD3B-5D88-7CF5-3D9BB67FF889}"/>
              </a:ext>
            </a:extLst>
          </p:cNvPr>
          <p:cNvSpPr/>
          <p:nvPr/>
        </p:nvSpPr>
        <p:spPr>
          <a:xfrm>
            <a:off x="3452169" y="4094339"/>
            <a:ext cx="2902160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prstClr val="white"/>
                </a:solidFill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) Factors </a:t>
            </a:r>
            <a:r>
              <a:rPr lang="en-US" sz="1200" b="1" kern="0" dirty="0">
                <a:solidFill>
                  <a:prstClr val="white"/>
                </a:solidFill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hinder development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Table 3">
            <a:extLst>
              <a:ext uri="{FF2B5EF4-FFF2-40B4-BE49-F238E27FC236}">
                <a16:creationId xmlns:a16="http://schemas.microsoft.com/office/drawing/2014/main" id="{C5B89637-D10B-AC94-2870-52C33999C8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403007"/>
              </p:ext>
            </p:extLst>
          </p:nvPr>
        </p:nvGraphicFramePr>
        <p:xfrm>
          <a:off x="3452170" y="4344819"/>
          <a:ext cx="3375040" cy="2176259"/>
        </p:xfrm>
        <a:graphic>
          <a:graphicData uri="http://schemas.openxmlformats.org/drawingml/2006/table">
            <a:tbl>
              <a:tblPr firstRow="1" bandRow="1"/>
              <a:tblGrid>
                <a:gridCol w="1687520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1687520">
                  <a:extLst>
                    <a:ext uri="{9D8B030D-6E8A-4147-A177-3AD203B41FA5}">
                      <a16:colId xmlns:a16="http://schemas.microsoft.com/office/drawing/2014/main" val="3351342052"/>
                    </a:ext>
                  </a:extLst>
                </a:gridCol>
              </a:tblGrid>
              <a:tr h="1965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Human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Physical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3449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uneven distribution of income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challenging relief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1965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corruption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extreme climate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  <a:tr h="19652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conflict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lack of natural resources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752734"/>
                  </a:ext>
                </a:extLst>
              </a:tr>
              <a:tr h="34491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low-value goods and services for trade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landlocked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308800"/>
                  </a:ext>
                </a:extLst>
              </a:tr>
              <a:tr h="19652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high levels of debt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tectonic hazards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603824"/>
                  </a:ext>
                </a:extLst>
              </a:tr>
              <a:tr h="19652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poor education systems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extreme weather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996430"/>
                  </a:ext>
                </a:extLst>
              </a:tr>
              <a:tr h="19652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poor healthcare systems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lack of water resources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549799"/>
                  </a:ext>
                </a:extLst>
              </a:tr>
            </a:tbl>
          </a:graphicData>
        </a:graphic>
      </p:graphicFrame>
      <p:graphicFrame>
        <p:nvGraphicFramePr>
          <p:cNvPr id="22" name="Table 3">
            <a:extLst>
              <a:ext uri="{FF2B5EF4-FFF2-40B4-BE49-F238E27FC236}">
                <a16:creationId xmlns:a16="http://schemas.microsoft.com/office/drawing/2014/main" id="{A17ABDCC-0A38-0423-1F47-8E4A5A0BFC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883435"/>
              </p:ext>
            </p:extLst>
          </p:nvPr>
        </p:nvGraphicFramePr>
        <p:xfrm>
          <a:off x="6924257" y="1204668"/>
          <a:ext cx="2847624" cy="2611704"/>
        </p:xfrm>
        <a:graphic>
          <a:graphicData uri="http://schemas.openxmlformats.org/drawingml/2006/table">
            <a:tbl>
              <a:tblPr firstRow="1" bandRow="1"/>
              <a:tblGrid>
                <a:gridCol w="1423812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1423812">
                  <a:extLst>
                    <a:ext uri="{9D8B030D-6E8A-4147-A177-3AD203B41FA5}">
                      <a16:colId xmlns:a16="http://schemas.microsoft.com/office/drawing/2014/main" val="3351342052"/>
                    </a:ext>
                  </a:extLst>
                </a:gridCol>
              </a:tblGrid>
              <a:tr h="196525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D) Top-down project: </a:t>
                      </a:r>
                      <a:r>
                        <a:rPr lang="en-GB" sz="900" b="1" dirty="0">
                          <a:solidFill>
                            <a:schemeClr val="accent1"/>
                          </a:solidFill>
                          <a:latin typeface="ABeeZee" panose="020B0604020202020204" charset="0"/>
                        </a:rPr>
                        <a:t>The Grand Inga Dam DRC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Advantages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Disadvantages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1965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It provides a reliable source of renewable energy for the DRC.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It would flood 22,000 hectares of land in the </a:t>
                      </a:r>
                      <a:r>
                        <a:rPr lang="en-GB" sz="800" dirty="0" err="1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Bundi</a:t>
                      </a: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 Valley.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  <a:tr h="19652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It provides electricity for Kinshasa at a lost cost.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Natural habitats will be destroyed by the reservoir.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752734"/>
                  </a:ext>
                </a:extLst>
              </a:tr>
              <a:tr h="34491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It produces electricity that the DRC can sell the other countries.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35,000 people would be displaced from their homes by the dam reservoir.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308800"/>
                  </a:ext>
                </a:extLst>
              </a:tr>
              <a:tr h="19652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It produces electricity to power more coltan and copper mines.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Electricity will be sold to other countries, and many people in rural DRC will still be without electricity.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603824"/>
                  </a:ext>
                </a:extLst>
              </a:tr>
            </a:tbl>
          </a:graphicData>
        </a:graphic>
      </p:graphicFrame>
      <p:graphicFrame>
        <p:nvGraphicFramePr>
          <p:cNvPr id="23" name="Table 3">
            <a:extLst>
              <a:ext uri="{FF2B5EF4-FFF2-40B4-BE49-F238E27FC236}">
                <a16:creationId xmlns:a16="http://schemas.microsoft.com/office/drawing/2014/main" id="{6925851F-E27B-FD4D-2173-3B3D289F1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421692"/>
              </p:ext>
            </p:extLst>
          </p:nvPr>
        </p:nvGraphicFramePr>
        <p:xfrm>
          <a:off x="6924257" y="3961325"/>
          <a:ext cx="2847624" cy="2453208"/>
        </p:xfrm>
        <a:graphic>
          <a:graphicData uri="http://schemas.openxmlformats.org/drawingml/2006/table">
            <a:tbl>
              <a:tblPr firstRow="1" bandRow="1"/>
              <a:tblGrid>
                <a:gridCol w="1423812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1423812">
                  <a:extLst>
                    <a:ext uri="{9D8B030D-6E8A-4147-A177-3AD203B41FA5}">
                      <a16:colId xmlns:a16="http://schemas.microsoft.com/office/drawing/2014/main" val="3351342052"/>
                    </a:ext>
                  </a:extLst>
                </a:gridCol>
              </a:tblGrid>
              <a:tr h="196525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E) Bottom-up project: </a:t>
                      </a:r>
                      <a:r>
                        <a:rPr lang="en-GB" sz="900" b="1" dirty="0">
                          <a:solidFill>
                            <a:schemeClr val="accent1"/>
                          </a:solidFill>
                          <a:latin typeface="ABeeZee" panose="020B0604020202020204" charset="0"/>
                        </a:rPr>
                        <a:t>WECAN DRC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Advantages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Disadvantages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1965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It protects the habitats of 100,000 species of animals and plants.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It is small scale, so it has limited reach.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  <a:tr h="19652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It empowers indigenous women.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It does not stop illegal logging.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752734"/>
                  </a:ext>
                </a:extLst>
              </a:tr>
              <a:tr h="34491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Women earn money from selling fruit and herbs from the trees planted.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The </a:t>
                      </a:r>
                      <a:r>
                        <a:rPr lang="en-GB" sz="80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project currently supports only </a:t>
                      </a: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700 women.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308800"/>
                  </a:ext>
                </a:extLst>
              </a:tr>
              <a:tr h="19652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It reduces the impact of climate change through reforestation.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It takes a long time for the full benefits to be achieved.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603824"/>
                  </a:ext>
                </a:extLst>
              </a:tr>
            </a:tbl>
          </a:graphicData>
        </a:graphic>
      </p:graphicFrame>
      <p:pic>
        <p:nvPicPr>
          <p:cNvPr id="24" name="Picture 23" descr="A black binoculars in a purple circle&#10;&#10;Description automatically generated">
            <a:extLst>
              <a:ext uri="{FF2B5EF4-FFF2-40B4-BE49-F238E27FC236}">
                <a16:creationId xmlns:a16="http://schemas.microsoft.com/office/drawing/2014/main" id="{9DD9B693-E3F1-6ADE-32BA-80A5E59957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246" y="272450"/>
            <a:ext cx="536473" cy="536470"/>
          </a:xfrm>
          <a:prstGeom prst="ellipse">
            <a:avLst/>
          </a:prstGeom>
          <a:ln w="38100">
            <a:solidFill>
              <a:schemeClr val="bg2"/>
            </a:solidFill>
          </a:ln>
        </p:spPr>
      </p:pic>
      <p:pic>
        <p:nvPicPr>
          <p:cNvPr id="25" name="Picture 24" descr="A stack of coins in a purple circle&#10;&#10;Description automatically generated">
            <a:extLst>
              <a:ext uri="{FF2B5EF4-FFF2-40B4-BE49-F238E27FC236}">
                <a16:creationId xmlns:a16="http://schemas.microsoft.com/office/drawing/2014/main" id="{8CBCD4BC-1042-9AD7-6E5B-BC3490BE37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763" y="275221"/>
            <a:ext cx="536473" cy="536470"/>
          </a:xfrm>
          <a:prstGeom prst="ellipse">
            <a:avLst/>
          </a:prstGeom>
          <a:ln w="38100">
            <a:solidFill>
              <a:schemeClr val="accent4"/>
            </a:solidFill>
          </a:ln>
        </p:spPr>
      </p:pic>
      <p:pic>
        <p:nvPicPr>
          <p:cNvPr id="26" name="Picture 25" descr="A purple circle with a black and black graphic&#10;&#10;Description automatically generated">
            <a:extLst>
              <a:ext uri="{FF2B5EF4-FFF2-40B4-BE49-F238E27FC236}">
                <a16:creationId xmlns:a16="http://schemas.microsoft.com/office/drawing/2014/main" id="{CD6EFF0D-CF9E-D7A4-2654-DF1978EB10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505" y="275221"/>
            <a:ext cx="536473" cy="536470"/>
          </a:xfrm>
          <a:prstGeom prst="ellipse">
            <a:avLst/>
          </a:prstGeom>
          <a:ln w="38100"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5357759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acher Resources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spcAft>
            <a:spcPts val="600"/>
          </a:spcAft>
          <a:defRPr sz="1200" dirty="0" err="1" smtClean="0">
            <a:solidFill>
              <a:schemeClr val="bg1"/>
            </a:solidFill>
            <a:latin typeface="Roboto" panose="02000000000000000000" pitchFamily="2" charset="0"/>
            <a:ea typeface="Roboto" panose="02000000000000000000" pitchFamily="2" charset="0"/>
            <a:cs typeface="Roboto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E6E89EC3971A4597FB77F21AB6BB45" ma:contentTypeVersion="17" ma:contentTypeDescription="Create a new document." ma:contentTypeScope="" ma:versionID="1d4220174d04392a170e2dad75d19010">
  <xsd:schema xmlns:xsd="http://www.w3.org/2001/XMLSchema" xmlns:xs="http://www.w3.org/2001/XMLSchema" xmlns:p="http://schemas.microsoft.com/office/2006/metadata/properties" xmlns:ns2="5ac0a65c-8ce5-49ad-8d53-ef12fd950b72" xmlns:ns3="a7620070-244e-44bb-baa5-3d93f8368b62" targetNamespace="http://schemas.microsoft.com/office/2006/metadata/properties" ma:root="true" ma:fieldsID="6769e766cd1170d322f83253dc906c3c" ns2:_="" ns3:_="">
    <xsd:import namespace="5ac0a65c-8ce5-49ad-8d53-ef12fd950b72"/>
    <xsd:import namespace="a7620070-244e-44bb-baa5-3d93f8368b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0a65c-8ce5-49ad-8d53-ef12fd950b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649af2a-8f7d-4468-8d43-c006f573c8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620070-244e-44bb-baa5-3d93f8368b6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9a7c1b9-9c61-4124-82d1-8451249354b4}" ma:internalName="TaxCatchAll" ma:showField="CatchAllData" ma:web="a7620070-244e-44bb-baa5-3d93f8368b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7620070-244e-44bb-baa5-3d93f8368b62">
      <UserInfo>
        <DisplayName/>
        <AccountId xsi:nil="true"/>
        <AccountType/>
      </UserInfo>
    </SharedWithUsers>
    <TaxCatchAll xmlns="a7620070-244e-44bb-baa5-3d93f8368b62" xsi:nil="true"/>
    <lcf76f155ced4ddcb4097134ff3c332f xmlns="5ac0a65c-8ce5-49ad-8d53-ef12fd950b72">
      <Terms xmlns="http://schemas.microsoft.com/office/infopath/2007/PartnerControls"/>
    </lcf76f155ced4ddcb4097134ff3c332f>
    <MediaLengthInSeconds xmlns="5ac0a65c-8ce5-49ad-8d53-ef12fd950b7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DAC17D-AA6E-4AEC-89C7-E4AE179547A8}"/>
</file>

<file path=customXml/itemProps2.xml><?xml version="1.0" encoding="utf-8"?>
<ds:datastoreItem xmlns:ds="http://schemas.openxmlformats.org/officeDocument/2006/customXml" ds:itemID="{AF20F8DA-C4FB-4450-BACC-F5A742E79B9F}">
  <ds:schemaRefs>
    <ds:schemaRef ds:uri="7cdbce52-7c58-4c49-97cb-d953267058b2"/>
    <ds:schemaRef ds:uri="84283a62-dbf0-4bf3-9286-04d2ea05a3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4d068aa-090e-4f55-a950-b1b95cea1c6b}" enabled="0" method="" siteId="{a4d068aa-090e-4f55-a950-b1b95cea1c6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355</TotalTime>
  <Words>581</Words>
  <Application>Microsoft Office PowerPoint</Application>
  <PresentationFormat>A4 Paper (210x297 mm)</PresentationFormat>
  <Paragraphs>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Roboto</vt:lpstr>
      <vt:lpstr>ABeeZee</vt:lpstr>
      <vt:lpstr>Calibri</vt:lpstr>
      <vt:lpstr>ABeeZee</vt:lpstr>
      <vt:lpstr>Title Slide</vt:lpstr>
      <vt:lpstr>Teacher 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Quinn</dc:creator>
  <cp:lastModifiedBy>Hannah Lewis</cp:lastModifiedBy>
  <cp:revision>9</cp:revision>
  <dcterms:created xsi:type="dcterms:W3CDTF">2021-04-22T13:12:58Z</dcterms:created>
  <dcterms:modified xsi:type="dcterms:W3CDTF">2024-08-29T10:54:37Z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0x0101002BE6E89EC3971A4597FB77F21AB6BB45</vt:lpwstr>
  </property>
  <property fmtid="{D5CDD505-2E9C-101B-9397-08002B2CF9AE}" pid="3" name="MediaServiceImageTags">
    <vt:lpwstr/>
  </property>
  <property fmtid="{D5CDD505-2E9C-101B-9397-08002B2CF9AE}" pid="4" name="Order">
    <vt:r8>23365100</vt:r8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